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96" r:id="rId3"/>
    <p:sldId id="316" r:id="rId4"/>
    <p:sldId id="317" r:id="rId5"/>
    <p:sldId id="313" r:id="rId6"/>
  </p:sldIdLst>
  <p:sldSz cx="9144000" cy="5715000" type="screen16x1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4135"/>
    <a:srgbClr val="00338D"/>
    <a:srgbClr val="9D9D9C"/>
    <a:srgbClr val="1D1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20" y="4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792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3E5223F-564E-71BE-74C5-7C173BBC86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46CF37F-17ED-F468-7385-9F8AE72EE2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25318-D704-4B38-975F-AE1E147EDBFD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A54B1DD-25C7-FEAA-73A4-9C6608D89E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xxx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7338C8B-E631-775A-C15E-801066C90E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3B886-2C11-4FD8-A891-1D248C7C1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65388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1B3C6-E235-4204-A06C-0C70BDF67C02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78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xxx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DA15A-0A36-46EA-89C1-A9502CB4A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58017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2DA15A-0A36-46EA-89C1-A9502CB4A388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7840AB-C0E4-83A1-E11B-92806D894DD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4199041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2DA15A-0A36-46EA-89C1-A9502CB4A388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7840AB-C0E4-83A1-E11B-92806D894DD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1046184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2DA15A-0A36-46EA-89C1-A9502CB4A388}" type="slidenum">
              <a:rPr lang="fr-FR" smtClean="0"/>
              <a:t>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7840AB-C0E4-83A1-E11B-92806D894DD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2704241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2DA15A-0A36-46EA-89C1-A9502CB4A388}" type="slidenum">
              <a:rPr lang="fr-FR" smtClean="0"/>
              <a:t>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7840AB-C0E4-83A1-E11B-92806D894DD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372086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>
            <a:normAutofit/>
          </a:bodyPr>
          <a:lstStyle>
            <a:lvl1pPr algn="ctr">
              <a:defRPr sz="3600" b="1" cap="small" baseline="0">
                <a:solidFill>
                  <a:srgbClr val="00338D"/>
                </a:solidFill>
                <a:latin typeface="Marianne" pitchFamily="50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04310" y="3238500"/>
            <a:ext cx="6535381" cy="1491208"/>
          </a:xfrm>
        </p:spPr>
        <p:txBody>
          <a:bodyPr>
            <a:normAutofit/>
          </a:bodyPr>
          <a:lstStyle>
            <a:lvl1pPr marL="0" indent="0" algn="ctr">
              <a:buNone/>
              <a:defRPr sz="2000" cap="small" baseline="0">
                <a:solidFill>
                  <a:srgbClr val="EF4135"/>
                </a:solidFill>
                <a:latin typeface="Marianne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</a:p>
        </p:txBody>
      </p:sp>
      <p:pic>
        <p:nvPicPr>
          <p:cNvPr id="7" name="Picture 6" descr="coté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03809" y="1777380"/>
            <a:ext cx="846544" cy="393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3204"/>
            <a:ext cx="1004512" cy="864096"/>
          </a:xfrm>
          <a:prstGeom prst="rect">
            <a:avLst/>
          </a:prstGeom>
        </p:spPr>
      </p:pic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130A93-4207-DE52-2011-67446125E7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endParaRPr lang="fr-FR" sz="1200" cap="small" baseline="0" dirty="0">
              <a:solidFill>
                <a:srgbClr val="9D9D9C"/>
              </a:solidFill>
              <a:latin typeface="Marianne" pitchFamily="50" charset="0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972BA7-CB20-4D04-6C46-98B18199F6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C55280-7DD4-44FB-A3C9-3D13374ED99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032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13284"/>
            <a:ext cx="8229600" cy="4191852"/>
          </a:xfrm>
        </p:spPr>
        <p:txBody>
          <a:bodyPr/>
          <a:lstStyle>
            <a:lvl1pPr marL="514350" indent="-5143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2400">
                <a:solidFill>
                  <a:srgbClr val="1D1D1B"/>
                </a:solidFill>
                <a:latin typeface="Marianne" pitchFamily="50" charset="0"/>
              </a:defRPr>
            </a:lvl1pPr>
            <a:lvl2pPr marL="971550" indent="-5143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solidFill>
                  <a:srgbClr val="1D1D1B"/>
                </a:solidFill>
                <a:latin typeface="Marianne" pitchFamily="50" charset="0"/>
              </a:defRPr>
            </a:lvl2pPr>
            <a:lvl3pPr marL="1143000" indent="-228600">
              <a:spcBef>
                <a:spcPts val="0"/>
              </a:spcBef>
              <a:spcAft>
                <a:spcPts val="300"/>
              </a:spcAft>
              <a:buFont typeface="Calibri" panose="020F0502020204030204" pitchFamily="34" charset="0"/>
              <a:buChar char="◦"/>
              <a:defRPr sz="1400">
                <a:solidFill>
                  <a:srgbClr val="1D1D1B"/>
                </a:solidFill>
                <a:latin typeface="Marianne" pitchFamily="50" charset="0"/>
              </a:defRPr>
            </a:lvl3pPr>
            <a:lvl4pPr marL="1600200" indent="-228600">
              <a:buFont typeface="Calibri" panose="020F0502020204030204" pitchFamily="34" charset="0"/>
              <a:buChar char="◦"/>
              <a:defRPr>
                <a:solidFill>
                  <a:srgbClr val="1D1D1B"/>
                </a:solidFill>
              </a:defRPr>
            </a:lvl4pPr>
            <a:lvl5pPr>
              <a:defRPr>
                <a:solidFill>
                  <a:srgbClr val="1D1D1B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Quatrième niveau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72" y="5349491"/>
            <a:ext cx="576064" cy="244313"/>
          </a:xfrm>
          <a:prstGeom prst="rect">
            <a:avLst/>
          </a:prstGeom>
        </p:spPr>
      </p:pic>
      <p:cxnSp>
        <p:nvCxnSpPr>
          <p:cNvPr id="9" name="Connecteur droit 8"/>
          <p:cNvCxnSpPr/>
          <p:nvPr userDrawn="1"/>
        </p:nvCxnSpPr>
        <p:spPr>
          <a:xfrm>
            <a:off x="412604" y="697260"/>
            <a:ext cx="8263852" cy="0"/>
          </a:xfrm>
          <a:prstGeom prst="line">
            <a:avLst/>
          </a:prstGeom>
          <a:ln>
            <a:solidFill>
              <a:srgbClr val="0033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 userDrawn="1"/>
        </p:nvSpPr>
        <p:spPr>
          <a:xfrm>
            <a:off x="8665754" y="5377780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94C0126A-A45E-4006-AAA4-C20567071992}" type="slidenum">
              <a:rPr lang="fr-FR" sz="1200" cap="small" baseline="0" smtClean="0">
                <a:solidFill>
                  <a:srgbClr val="EF4135"/>
                </a:solidFill>
              </a:rPr>
              <a:t>‹N°›</a:t>
            </a:fld>
            <a:endParaRPr lang="fr-FR" sz="1200" cap="small" baseline="0" dirty="0">
              <a:solidFill>
                <a:srgbClr val="EF4135"/>
              </a:solidFill>
            </a:endParaRP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B34FAA31-D313-62B3-BDA3-5B7CE2860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34E78B-E9B8-CFE7-5CF5-9B80737B47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C55280-7DD4-44FB-A3C9-3D13374ED99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7F2C02-3981-CAEA-BC81-5BAEBA63BC0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endParaRPr lang="fr-FR" sz="1200" cap="small" baseline="0" dirty="0">
              <a:solidFill>
                <a:srgbClr val="9D9D9C"/>
              </a:solidFill>
              <a:latin typeface="Mariann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33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3200" b="1" cap="all">
                <a:latin typeface="Marianne" pitchFamily="50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Marianne" pitchFamily="50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72" y="5349491"/>
            <a:ext cx="576064" cy="244313"/>
          </a:xfrm>
          <a:prstGeom prst="rect">
            <a:avLst/>
          </a:prstGeom>
        </p:spPr>
      </p:pic>
      <p:sp>
        <p:nvSpPr>
          <p:cNvPr id="10" name="ZoneTexte 9"/>
          <p:cNvSpPr txBox="1"/>
          <p:nvPr userDrawn="1"/>
        </p:nvSpPr>
        <p:spPr>
          <a:xfrm>
            <a:off x="8665754" y="5377780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94C0126A-A45E-4006-AAA4-C20567071992}" type="slidenum">
              <a:rPr lang="fr-FR" sz="1200" cap="small" baseline="0" smtClean="0">
                <a:solidFill>
                  <a:srgbClr val="EF4135"/>
                </a:solidFill>
              </a:rPr>
              <a:t>‹N°›</a:t>
            </a:fld>
            <a:endParaRPr lang="fr-FR" sz="1200" cap="small" baseline="0" dirty="0">
              <a:solidFill>
                <a:srgbClr val="EF41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98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4683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403648" y="5296959"/>
            <a:ext cx="6336704" cy="30427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1200" cap="sm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endParaRPr lang="fr-FR" sz="1200" cap="small" baseline="0" dirty="0">
              <a:solidFill>
                <a:srgbClr val="9D9D9C"/>
              </a:solidFill>
              <a:latin typeface="Marianne" pitchFamily="50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72400" y="5296959"/>
            <a:ext cx="514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small" baseline="0">
                <a:solidFill>
                  <a:srgbClr val="9D9D9C"/>
                </a:solidFill>
              </a:defRPr>
            </a:lvl1pPr>
          </a:lstStyle>
          <a:p>
            <a:fld id="{2BC55280-7DD4-44FB-A3C9-3D13374ED99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3EC064A-70BE-8146-CD45-6220928DD5AE}"/>
              </a:ext>
            </a:extLst>
          </p:cNvPr>
          <p:cNvSpPr txBox="1"/>
          <p:nvPr userDrawn="1"/>
        </p:nvSpPr>
        <p:spPr>
          <a:xfrm>
            <a:off x="1043608" y="5377780"/>
            <a:ext cx="72838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cap="small" baseline="0" dirty="0">
                <a:solidFill>
                  <a:srgbClr val="9D9D9C"/>
                </a:solidFill>
                <a:latin typeface="Marianne" pitchFamily="50" charset="0"/>
              </a:rPr>
              <a:t>INDEX EGALITE APIJ – 19 DECEMBRE 2023</a:t>
            </a:r>
          </a:p>
        </p:txBody>
      </p:sp>
    </p:spTree>
    <p:extLst>
      <p:ext uri="{BB962C8B-B14F-4D97-AF65-F5344CB8AC3E}">
        <p14:creationId xmlns:p14="http://schemas.microsoft.com/office/powerpoint/2010/main" val="39916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4000" b="1" kern="1200" cap="small" baseline="0">
          <a:solidFill>
            <a:srgbClr val="00338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2090257"/>
          </a:xfrm>
        </p:spPr>
        <p:txBody>
          <a:bodyPr>
            <a:normAutofit fontScale="90000"/>
          </a:bodyPr>
          <a:lstStyle/>
          <a:p>
            <a:r>
              <a:rPr lang="fr-FR" dirty="0"/>
              <a:t>index</a:t>
            </a:r>
            <a:br>
              <a:rPr lang="fr-FR" dirty="0"/>
            </a:br>
            <a:r>
              <a:rPr lang="fr-FR" b="0" dirty="0"/>
              <a:t>Egalite professionnelle femmes hommes</a:t>
            </a:r>
            <a:br>
              <a:rPr lang="fr-FR" b="0" dirty="0"/>
            </a:br>
            <a:r>
              <a:rPr lang="fr-FR" b="0" dirty="0"/>
              <a:t>APIJ -2024 au titre de 2023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4C32A2-29F6-B38F-FBEF-F5F8963028A4}"/>
              </a:ext>
            </a:extLst>
          </p:cNvPr>
          <p:cNvSpPr/>
          <p:nvPr/>
        </p:nvSpPr>
        <p:spPr>
          <a:xfrm>
            <a:off x="2915816" y="5233764"/>
            <a:ext cx="345638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591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28865"/>
            <a:ext cx="8229600" cy="468395"/>
          </a:xfrm>
        </p:spPr>
        <p:txBody>
          <a:bodyPr/>
          <a:lstStyle/>
          <a:p>
            <a:r>
              <a:rPr lang="fr-FR" dirty="0"/>
              <a:t>Le contexte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C21A78-C3D2-8BB5-75E0-EF82657EA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32" y="769218"/>
            <a:ext cx="8424936" cy="4572851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15000"/>
              </a:lnSpc>
              <a:buFont typeface="Marianne" panose="02000000000000000000" pitchFamily="50" charset="0"/>
              <a:buChar char="-"/>
            </a:pPr>
            <a:endParaRPr lang="fr-FR" sz="16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Marianne" panose="02000000000000000000" pitchFamily="50" charset="0"/>
              <a:buChar char="-"/>
            </a:pPr>
            <a:r>
              <a:rPr lang="fr-FR" sz="1600" b="1" dirty="0"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ublication de </a:t>
            </a:r>
            <a:r>
              <a:rPr lang="fr-FR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 décrets </a:t>
            </a:r>
            <a:r>
              <a:rPr lang="fr-FR" sz="1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(n° 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2023-1136 et n° 2023-1137)</a:t>
            </a:r>
            <a:r>
              <a:rPr lang="fr-FR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du 5 décembre 2023  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relatifs à la mesure de mise en œuvre de la réduction des écarts de rémunération entre les femmes et les hommes dans la fonction publique de l'Etat et portant sur </a:t>
            </a:r>
            <a:r>
              <a:rPr lang="fr-FR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l’index égalité professionnelle entre les femmes et les hommes 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(loi n° 2023-623 du 19 juillet 2023 visant à renforcer l’accès des femmes aux responsabilités dans la fonction publique). </a:t>
            </a:r>
          </a:p>
          <a:p>
            <a:pPr marL="342900" lvl="0" indent="-342900" algn="just">
              <a:lnSpc>
                <a:spcPct val="115000"/>
              </a:lnSpc>
              <a:buFont typeface="Marianne" panose="02000000000000000000" pitchFamily="50" charset="0"/>
              <a:buChar char="-"/>
            </a:pP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Concerne non seulement </a:t>
            </a:r>
            <a:r>
              <a:rPr lang="fr-FR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l’administration centrale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mais également les </a:t>
            </a:r>
            <a:r>
              <a:rPr lang="fr-FR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établissements publics de plus de 50 agents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en gestion, qui devront calculer leur propre index. </a:t>
            </a:r>
          </a:p>
          <a:p>
            <a:pPr marL="342900" lvl="0" indent="-342900" algn="just">
              <a:lnSpc>
                <a:spcPct val="115000"/>
              </a:lnSpc>
              <a:buFont typeface="Marianne" panose="02000000000000000000" pitchFamily="50" charset="0"/>
              <a:buChar char="-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291F1D2A-AEE3-50A6-422B-F66C92978469}"/>
              </a:ext>
            </a:extLst>
          </p:cNvPr>
          <p:cNvGrpSpPr/>
          <p:nvPr/>
        </p:nvGrpSpPr>
        <p:grpSpPr>
          <a:xfrm>
            <a:off x="7812360" y="49702"/>
            <a:ext cx="583010" cy="583010"/>
            <a:chOff x="235869" y="3626997"/>
            <a:chExt cx="583010" cy="583010"/>
          </a:xfrm>
        </p:grpSpPr>
        <p:sp>
          <p:nvSpPr>
            <p:cNvPr id="5" name="Oval 7">
              <a:extLst>
                <a:ext uri="{FF2B5EF4-FFF2-40B4-BE49-F238E27FC236}">
                  <a16:creationId xmlns:a16="http://schemas.microsoft.com/office/drawing/2014/main" id="{E4B1980A-BFC0-0A2C-3BCB-886FC06DCA6E}"/>
                </a:ext>
              </a:extLst>
            </p:cNvPr>
            <p:cNvSpPr/>
            <p:nvPr/>
          </p:nvSpPr>
          <p:spPr>
            <a:xfrm rot="5400000">
              <a:off x="235869" y="3626997"/>
              <a:ext cx="583010" cy="58301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0" dist="254000" dir="5400000" sx="90000" sy="90000" algn="t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pic>
          <p:nvPicPr>
            <p:cNvPr id="6" name="Graphique 10">
              <a:extLst>
                <a:ext uri="{FF2B5EF4-FFF2-40B4-BE49-F238E27FC236}">
                  <a16:creationId xmlns:a16="http://schemas.microsoft.com/office/drawing/2014/main" id="{5F5A302B-827F-8C17-8B9B-B83FDC100A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28198" y="3734202"/>
              <a:ext cx="398351" cy="316974"/>
            </a:xfrm>
            <a:prstGeom prst="rect">
              <a:avLst/>
            </a:prstGeom>
          </p:spPr>
        </p:pic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A0CBA563-C48D-30C8-918C-F054539703F8}"/>
              </a:ext>
            </a:extLst>
          </p:cNvPr>
          <p:cNvSpPr txBox="1"/>
          <p:nvPr/>
        </p:nvSpPr>
        <p:spPr>
          <a:xfrm>
            <a:off x="2915816" y="5233764"/>
            <a:ext cx="33843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9950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28865"/>
            <a:ext cx="8229600" cy="468395"/>
          </a:xfrm>
        </p:spPr>
        <p:txBody>
          <a:bodyPr/>
          <a:lstStyle/>
          <a:p>
            <a:r>
              <a:rPr lang="fr-FR" dirty="0"/>
              <a:t>Le contexte (suite)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291F1D2A-AEE3-50A6-422B-F66C92978469}"/>
              </a:ext>
            </a:extLst>
          </p:cNvPr>
          <p:cNvGrpSpPr/>
          <p:nvPr/>
        </p:nvGrpSpPr>
        <p:grpSpPr>
          <a:xfrm>
            <a:off x="7812360" y="49702"/>
            <a:ext cx="583010" cy="583010"/>
            <a:chOff x="235869" y="3626997"/>
            <a:chExt cx="583010" cy="583010"/>
          </a:xfrm>
        </p:grpSpPr>
        <p:sp>
          <p:nvSpPr>
            <p:cNvPr id="5" name="Oval 7">
              <a:extLst>
                <a:ext uri="{FF2B5EF4-FFF2-40B4-BE49-F238E27FC236}">
                  <a16:creationId xmlns:a16="http://schemas.microsoft.com/office/drawing/2014/main" id="{E4B1980A-BFC0-0A2C-3BCB-886FC06DCA6E}"/>
                </a:ext>
              </a:extLst>
            </p:cNvPr>
            <p:cNvSpPr/>
            <p:nvPr/>
          </p:nvSpPr>
          <p:spPr>
            <a:xfrm rot="5400000">
              <a:off x="235869" y="3626997"/>
              <a:ext cx="583010" cy="58301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0" dist="254000" dir="5400000" sx="90000" sy="90000" algn="t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pic>
          <p:nvPicPr>
            <p:cNvPr id="6" name="Graphique 10">
              <a:extLst>
                <a:ext uri="{FF2B5EF4-FFF2-40B4-BE49-F238E27FC236}">
                  <a16:creationId xmlns:a16="http://schemas.microsoft.com/office/drawing/2014/main" id="{5F5A302B-827F-8C17-8B9B-B83FDC100A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28198" y="3734202"/>
              <a:ext cx="398351" cy="316974"/>
            </a:xfrm>
            <a:prstGeom prst="rect">
              <a:avLst/>
            </a:prstGeom>
          </p:spPr>
        </p:pic>
      </p:grp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5C9A5BD0-41EB-F2EE-FD91-2CD71499D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2813"/>
            <a:ext cx="8229600" cy="4192587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15000"/>
              </a:lnSpc>
              <a:buFont typeface="Marianne" panose="02000000000000000000" pitchFamily="50" charset="0"/>
              <a:buChar char="-"/>
            </a:pPr>
            <a:endParaRPr lang="fr-FR" sz="16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Marianne" panose="02000000000000000000" pitchFamily="50" charset="0"/>
              <a:buChar char="-"/>
            </a:pP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Tous les EP devront calculer et publier, chaque année, </a:t>
            </a:r>
            <a:r>
              <a:rPr lang="fr-FR" sz="1600" b="1" u="sng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au plus tard le </a:t>
            </a:r>
            <a:r>
              <a:rPr lang="fr-FR" sz="1600" b="1" u="sng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30 septembre </a:t>
            </a:r>
            <a:r>
              <a:rPr lang="fr-FR" sz="1600" b="1" u="sng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 l’année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fr-FR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note globale et les résultats obtenus pour chaque indicateur,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ainsi que les </a:t>
            </a:r>
            <a:r>
              <a:rPr lang="fr-FR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actions mises en œuvre 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pour supprimer les écarts de rémunération En cas d’absence de publication, une </a:t>
            </a:r>
            <a:r>
              <a:rPr lang="fr-FR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sanction forfaitaire de 45.000€ 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sera appliquée</a:t>
            </a:r>
          </a:p>
          <a:p>
            <a:pPr marL="342900" lvl="0" indent="-342900" algn="just">
              <a:lnSpc>
                <a:spcPct val="115000"/>
              </a:lnSpc>
              <a:buFont typeface="Marianne" panose="02000000000000000000" pitchFamily="50" charset="0"/>
              <a:buChar char="-"/>
            </a:pP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Ces informations doivent être </a:t>
            </a:r>
            <a:r>
              <a:rPr lang="fr-FR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transmises au Ministère 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chaque année au plus tard le 15 octobre de l’année n+1. En effet, cette transmission a pour objectif la compilation par le ministère des données des EP concernés avant de les transmettre à la DGAFP pour contrôle. </a:t>
            </a:r>
          </a:p>
          <a:p>
            <a:pPr marL="342900" lvl="0" indent="-342900" algn="just">
              <a:lnSpc>
                <a:spcPct val="115000"/>
              </a:lnSpc>
              <a:buFont typeface="Marianne" panose="02000000000000000000" pitchFamily="50" charset="0"/>
              <a:buChar char="-"/>
            </a:pP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596C47B-9619-8E73-3C0E-F1F0D8DA9B5A}"/>
              </a:ext>
            </a:extLst>
          </p:cNvPr>
          <p:cNvSpPr txBox="1"/>
          <p:nvPr/>
        </p:nvSpPr>
        <p:spPr>
          <a:xfrm>
            <a:off x="3131840" y="5305772"/>
            <a:ext cx="32403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7834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28865"/>
            <a:ext cx="8229600" cy="468395"/>
          </a:xfrm>
        </p:spPr>
        <p:txBody>
          <a:bodyPr/>
          <a:lstStyle/>
          <a:p>
            <a:r>
              <a:rPr lang="fr-FR" dirty="0"/>
              <a:t>Le contexte (suite)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291F1D2A-AEE3-50A6-422B-F66C92978469}"/>
              </a:ext>
            </a:extLst>
          </p:cNvPr>
          <p:cNvGrpSpPr/>
          <p:nvPr/>
        </p:nvGrpSpPr>
        <p:grpSpPr>
          <a:xfrm>
            <a:off x="7812360" y="49702"/>
            <a:ext cx="583010" cy="583010"/>
            <a:chOff x="235869" y="3626997"/>
            <a:chExt cx="583010" cy="583010"/>
          </a:xfrm>
        </p:grpSpPr>
        <p:sp>
          <p:nvSpPr>
            <p:cNvPr id="5" name="Oval 7">
              <a:extLst>
                <a:ext uri="{FF2B5EF4-FFF2-40B4-BE49-F238E27FC236}">
                  <a16:creationId xmlns:a16="http://schemas.microsoft.com/office/drawing/2014/main" id="{E4B1980A-BFC0-0A2C-3BCB-886FC06DCA6E}"/>
                </a:ext>
              </a:extLst>
            </p:cNvPr>
            <p:cNvSpPr/>
            <p:nvPr/>
          </p:nvSpPr>
          <p:spPr>
            <a:xfrm rot="5400000">
              <a:off x="235869" y="3626997"/>
              <a:ext cx="583010" cy="58301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71500" dist="254000" dir="5400000" sx="90000" sy="90000" algn="t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pic>
          <p:nvPicPr>
            <p:cNvPr id="6" name="Graphique 10">
              <a:extLst>
                <a:ext uri="{FF2B5EF4-FFF2-40B4-BE49-F238E27FC236}">
                  <a16:creationId xmlns:a16="http://schemas.microsoft.com/office/drawing/2014/main" id="{5F5A302B-827F-8C17-8B9B-B83FDC100A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28198" y="3734202"/>
              <a:ext cx="398351" cy="316974"/>
            </a:xfrm>
            <a:prstGeom prst="rect">
              <a:avLst/>
            </a:prstGeom>
          </p:spPr>
        </p:pic>
      </p:grp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3AEA7687-2F65-4230-AF6D-53775B262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2813"/>
            <a:ext cx="8229600" cy="4192587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15000"/>
              </a:lnSpc>
              <a:buFont typeface="Marianne" panose="02000000000000000000" pitchFamily="50" charset="0"/>
              <a:buChar char="-"/>
            </a:pP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Plus précisément, cet </a:t>
            </a:r>
            <a:r>
              <a:rPr lang="fr-FR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index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prend la forme d’une note sur </a:t>
            </a:r>
            <a:r>
              <a:rPr lang="fr-FR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100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buFont typeface="Marianne" panose="02000000000000000000" pitchFamily="50" charset="0"/>
              <a:buChar char="-"/>
            </a:pP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Les indicateurs sont calculés </a:t>
            </a:r>
            <a:r>
              <a:rPr lang="fr-FR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chaque année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à partir des données de </a:t>
            </a:r>
            <a:r>
              <a:rPr lang="fr-FR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l’année civile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qui précède l’année de publication.</a:t>
            </a:r>
          </a:p>
          <a:p>
            <a:pPr marL="342900" lvl="0" indent="-342900" algn="just">
              <a:lnSpc>
                <a:spcPct val="115000"/>
              </a:lnSpc>
              <a:buFont typeface="Marianne" panose="02000000000000000000" pitchFamily="50" charset="0"/>
              <a:buChar char="-"/>
            </a:pPr>
            <a:r>
              <a:rPr lang="fr-FR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indicateurs devront être calculés et intégrés dans un tableau Excel élaboré par la DGAFP : </a:t>
            </a:r>
          </a:p>
          <a:p>
            <a:pPr marL="457200" lvl="1" indent="0" algn="just">
              <a:lnSpc>
                <a:spcPct val="115000"/>
              </a:lnSpc>
              <a:buNone/>
            </a:pPr>
            <a:r>
              <a:rPr lang="fr-FR" sz="12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-  </a:t>
            </a:r>
            <a:r>
              <a:rPr lang="fr-FR" sz="12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Les écarts de rémunération pour les titulaires : 40 points</a:t>
            </a:r>
            <a:endParaRPr lang="fr-FR" sz="1200" b="1" dirty="0">
              <a:solidFill>
                <a:srgbClr val="0070C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lnSpc>
                <a:spcPct val="115000"/>
              </a:lnSpc>
              <a:buNone/>
            </a:pPr>
            <a:r>
              <a:rPr lang="fr-FR" sz="12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 Les écarts de rémunération pour les contractuels : 40 points</a:t>
            </a:r>
          </a:p>
          <a:p>
            <a:pPr marL="457200" lvl="1" indent="0" algn="just">
              <a:lnSpc>
                <a:spcPct val="115000"/>
              </a:lnSpc>
              <a:buNone/>
            </a:pPr>
            <a:r>
              <a:rPr lang="fr-FR" sz="12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-  </a:t>
            </a:r>
            <a:r>
              <a:rPr lang="fr-FR" sz="12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Les 10 plus hautes rémunérations : 20 points</a:t>
            </a:r>
          </a:p>
          <a:p>
            <a:pPr marL="342900" lvl="0" indent="-342900" algn="just">
              <a:lnSpc>
                <a:spcPct val="115000"/>
              </a:lnSpc>
              <a:buFont typeface="Marianne" panose="02000000000000000000" pitchFamily="50" charset="0"/>
              <a:buChar char="-"/>
            </a:pP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En cas de note globale </a:t>
            </a:r>
            <a:r>
              <a:rPr lang="fr-FR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inférieure à 75 points sur 100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l’établissement public devra publier des </a:t>
            </a:r>
            <a:r>
              <a:rPr lang="fr-FR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mesures de correction</a:t>
            </a:r>
            <a:r>
              <a:rPr lang="fr-FR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Et si au terme d’un délai de 3 ans, les mesures correctrices n’ont pas permis d’atteindre la note de 75, une sanction financière est prévue. </a:t>
            </a:r>
          </a:p>
          <a:p>
            <a:pPr marL="342900" lvl="0" indent="-342900" algn="just">
              <a:lnSpc>
                <a:spcPct val="115000"/>
              </a:lnSpc>
              <a:buFont typeface="Marianne" panose="02000000000000000000" pitchFamily="50" charset="0"/>
              <a:buChar char="-"/>
            </a:pP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0630D53-90DB-12D7-5855-97A7F6621824}"/>
              </a:ext>
            </a:extLst>
          </p:cNvPr>
          <p:cNvSpPr txBox="1"/>
          <p:nvPr/>
        </p:nvSpPr>
        <p:spPr>
          <a:xfrm>
            <a:off x="3059832" y="5305772"/>
            <a:ext cx="33123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7279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1196" y="261320"/>
            <a:ext cx="8229600" cy="468395"/>
          </a:xfrm>
        </p:spPr>
        <p:txBody>
          <a:bodyPr/>
          <a:lstStyle/>
          <a:p>
            <a:r>
              <a:rPr lang="fr-FR" sz="2400" dirty="0"/>
              <a:t>Calcul de l’index Egalité APIJ 2024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EEDFE13F-C948-FC23-1CBB-ADC5683BF3B0}"/>
              </a:ext>
            </a:extLst>
          </p:cNvPr>
          <p:cNvSpPr txBox="1"/>
          <p:nvPr/>
        </p:nvSpPr>
        <p:spPr>
          <a:xfrm>
            <a:off x="2475715" y="5345668"/>
            <a:ext cx="45365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B58245F9-89B0-A16E-610A-1C80B44737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504761"/>
              </p:ext>
            </p:extLst>
          </p:nvPr>
        </p:nvGraphicFramePr>
        <p:xfrm>
          <a:off x="4211960" y="1345332"/>
          <a:ext cx="4337608" cy="1894711"/>
        </p:xfrm>
        <a:graphic>
          <a:graphicData uri="http://schemas.openxmlformats.org/drawingml/2006/table">
            <a:tbl>
              <a:tblPr firstRow="1" firstCol="1">
                <a:tableStyleId>{00A15C55-8517-42AA-B614-E9B94910E393}</a:tableStyleId>
              </a:tblPr>
              <a:tblGrid>
                <a:gridCol w="2259722">
                  <a:extLst>
                    <a:ext uri="{9D8B030D-6E8A-4147-A177-3AD203B41FA5}">
                      <a16:colId xmlns:a16="http://schemas.microsoft.com/office/drawing/2014/main" val="1950392351"/>
                    </a:ext>
                  </a:extLst>
                </a:gridCol>
                <a:gridCol w="505432">
                  <a:extLst>
                    <a:ext uri="{9D8B030D-6E8A-4147-A177-3AD203B41FA5}">
                      <a16:colId xmlns:a16="http://schemas.microsoft.com/office/drawing/2014/main" val="874142523"/>
                    </a:ext>
                  </a:extLst>
                </a:gridCol>
                <a:gridCol w="907254">
                  <a:extLst>
                    <a:ext uri="{9D8B030D-6E8A-4147-A177-3AD203B41FA5}">
                      <a16:colId xmlns:a16="http://schemas.microsoft.com/office/drawing/2014/main" val="191266995"/>
                    </a:ext>
                  </a:extLst>
                </a:gridCol>
                <a:gridCol w="665200">
                  <a:extLst>
                    <a:ext uri="{9D8B030D-6E8A-4147-A177-3AD203B41FA5}">
                      <a16:colId xmlns:a16="http://schemas.microsoft.com/office/drawing/2014/main" val="2999366849"/>
                    </a:ext>
                  </a:extLst>
                </a:gridCol>
              </a:tblGrid>
              <a:tr h="26250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Personnalisation de la pondération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Note maximale pour l’APIJ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Score final APIJ 2024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score final de l’APIJ 2023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1402084"/>
                  </a:ext>
                </a:extLst>
              </a:tr>
              <a:tr h="26250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Egalité de rémunération pour les fonctionnaires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327732"/>
                  </a:ext>
                </a:extLst>
              </a:tr>
              <a:tr h="26250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Egalité de rémunération pour les contractuels*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80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78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4847934"/>
                  </a:ext>
                </a:extLst>
              </a:tr>
              <a:tr h="26250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10 plus hautes rémunérations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20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8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5804422"/>
                  </a:ext>
                </a:extLst>
              </a:tr>
              <a:tr h="26250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TOTAL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100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none" strike="noStrike" dirty="0">
                          <a:effectLst/>
                        </a:rPr>
                        <a:t>86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8551169"/>
                  </a:ext>
                </a:extLst>
              </a:tr>
            </a:tbl>
          </a:graphicData>
        </a:graphic>
      </p:graphicFrame>
      <p:pic>
        <p:nvPicPr>
          <p:cNvPr id="4" name="Graphique 3" descr="Personne avec une idée avec un remplissage uni">
            <a:extLst>
              <a:ext uri="{FF2B5EF4-FFF2-40B4-BE49-F238E27FC236}">
                <a16:creationId xmlns:a16="http://schemas.microsoft.com/office/drawing/2014/main" id="{5C16A46D-6A95-7F09-1C02-AF5F2440E4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93596" y="38317"/>
            <a:ext cx="914400" cy="914400"/>
          </a:xfrm>
          <a:prstGeom prst="rect">
            <a:avLst/>
          </a:prstGeom>
        </p:spPr>
      </p:pic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2F632247-D4E7-C55C-40C3-4AA912E69DF8}"/>
              </a:ext>
            </a:extLst>
          </p:cNvPr>
          <p:cNvSpPr txBox="1">
            <a:spLocks/>
          </p:cNvSpPr>
          <p:nvPr/>
        </p:nvSpPr>
        <p:spPr>
          <a:xfrm>
            <a:off x="323528" y="1085570"/>
            <a:ext cx="3744416" cy="4144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350" indent="-514350" algn="l" defTabSz="914400" rtl="0" eaLnBrk="1" latinLnBrk="0" hangingPunct="1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2400" kern="1200">
                <a:solidFill>
                  <a:srgbClr val="1D1D1B"/>
                </a:solidFill>
                <a:latin typeface="Marianne" pitchFamily="50" charset="0"/>
                <a:ea typeface="+mn-ea"/>
                <a:cs typeface="+mn-cs"/>
              </a:defRPr>
            </a:lvl1pPr>
            <a:lvl2pPr marL="971550" indent="-51435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1D1D1B"/>
                </a:solidFill>
                <a:latin typeface="Marianne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 typeface="Calibri" panose="020F0502020204030204" pitchFamily="34" charset="0"/>
              <a:buChar char="◦"/>
              <a:defRPr sz="1400" kern="1200">
                <a:solidFill>
                  <a:srgbClr val="1D1D1B"/>
                </a:solidFill>
                <a:latin typeface="Marianne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◦"/>
              <a:defRPr sz="2000" kern="1200">
                <a:solidFill>
                  <a:srgbClr val="1D1D1B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1D1D1B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buNone/>
            </a:pPr>
            <a:r>
              <a:rPr lang="fr-FR" sz="1200" b="1" dirty="0">
                <a:ea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fr-FR" sz="12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2024</a:t>
            </a:r>
            <a:r>
              <a:rPr lang="fr-FR" sz="1200" b="1" dirty="0">
                <a:ea typeface="Calibri" panose="020F0502020204030204" pitchFamily="34" charset="0"/>
                <a:cs typeface="Calibri" panose="020F0502020204030204" pitchFamily="34" charset="0"/>
              </a:rPr>
              <a:t>, l’APIJ publie un Index égalité professionnelle de </a:t>
            </a:r>
            <a:r>
              <a:rPr lang="fr-FR" sz="12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88</a:t>
            </a:r>
            <a:r>
              <a:rPr lang="fr-FR" sz="1200" b="1" dirty="0">
                <a:ea typeface="Calibri" panose="020F0502020204030204" pitchFamily="34" charset="0"/>
                <a:cs typeface="Calibri" panose="020F0502020204030204" pitchFamily="34" charset="0"/>
              </a:rPr>
              <a:t> au titre de </a:t>
            </a:r>
            <a:r>
              <a:rPr lang="fr-FR" sz="12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2023, soit une progression de 2 points par rapport à 2023</a:t>
            </a:r>
            <a:r>
              <a:rPr lang="fr-FR" sz="1200" b="1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r-FR" sz="1200" b="1" dirty="0">
                <a:ea typeface="Calibri" panose="020F0502020204030204" pitchFamily="34" charset="0"/>
                <a:cs typeface="Calibri" panose="020F0502020204030204" pitchFamily="34" charset="0"/>
              </a:rPr>
              <a:t>Il s’agit d’un </a:t>
            </a:r>
            <a:r>
              <a:rPr lang="fr-FR" sz="12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score élevé </a:t>
            </a:r>
            <a:r>
              <a:rPr lang="fr-FR" sz="1200" b="1" dirty="0">
                <a:ea typeface="Calibri" panose="020F0502020204030204" pitchFamily="34" charset="0"/>
                <a:cs typeface="Calibri" panose="020F0502020204030204" pitchFamily="34" charset="0"/>
              </a:rPr>
              <a:t>reflétant la </a:t>
            </a:r>
            <a:r>
              <a:rPr lang="fr-FR" sz="12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mixité </a:t>
            </a:r>
            <a:r>
              <a:rPr lang="fr-FR" sz="1200" b="1" dirty="0">
                <a:ea typeface="Calibri" panose="020F0502020204030204" pitchFamily="34" charset="0"/>
                <a:cs typeface="Calibri" panose="020F0502020204030204" pitchFamily="34" charset="0"/>
              </a:rPr>
              <a:t>de nos métiers ainsi que </a:t>
            </a:r>
            <a:r>
              <a:rPr lang="fr-FR" sz="12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l’équité de notre politique salariale</a:t>
            </a:r>
            <a:r>
              <a:rPr lang="fr-FR" sz="1200" b="1" dirty="0">
                <a:ea typeface="Calibri" panose="020F0502020204030204" pitchFamily="34" charset="0"/>
                <a:cs typeface="Calibri" panose="020F0502020204030204" pitchFamily="34" charset="0"/>
              </a:rPr>
              <a:t>.  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r-FR" sz="1200" b="1" dirty="0">
                <a:ea typeface="Calibri" panose="020F0502020204030204" pitchFamily="34" charset="0"/>
                <a:cs typeface="Calibri" panose="020F0502020204030204" pitchFamily="34" charset="0"/>
              </a:rPr>
              <a:t>Le critère des </a:t>
            </a:r>
            <a:r>
              <a:rPr lang="fr-FR" sz="12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10 plus hautes rémunérations a connu une amélioration de 4 points sur un score de 20</a:t>
            </a:r>
            <a:r>
              <a:rPr lang="fr-FR" sz="1200" b="1" dirty="0">
                <a:ea typeface="Calibri" panose="020F0502020204030204" pitchFamily="34" charset="0"/>
                <a:cs typeface="Calibri" panose="020F0502020204030204" pitchFamily="34" charset="0"/>
              </a:rPr>
              <a:t>, grâce à une vigilance toute particulière sur la </a:t>
            </a:r>
            <a:r>
              <a:rPr lang="fr-FR" sz="12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mixité de notre Codir et </a:t>
            </a:r>
            <a:r>
              <a:rPr lang="fr-FR" sz="1200" b="1" dirty="0" err="1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Consdir</a:t>
            </a:r>
            <a:r>
              <a:rPr lang="fr-FR" sz="12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r-FR" sz="1200" b="1" dirty="0">
                <a:ea typeface="Calibri" panose="020F0502020204030204" pitchFamily="34" charset="0"/>
                <a:cs typeface="Calibri" panose="020F0502020204030204" pitchFamily="34" charset="0"/>
              </a:rPr>
              <a:t>Cette mixité passe par la </a:t>
            </a:r>
            <a:r>
              <a:rPr lang="fr-FR" sz="12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systématisation des appels à candidature</a:t>
            </a:r>
            <a:r>
              <a:rPr lang="fr-FR" sz="1200" b="1" dirty="0">
                <a:ea typeface="Calibri" panose="020F0502020204030204" pitchFamily="34" charset="0"/>
                <a:cs typeface="Calibri" panose="020F0502020204030204" pitchFamily="34" charset="0"/>
              </a:rPr>
              <a:t> en cas de poste vacant ainsi que </a:t>
            </a:r>
            <a:r>
              <a:rPr lang="fr-FR" sz="12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l’encouragement des candidatures féminines</a:t>
            </a:r>
            <a:r>
              <a:rPr lang="fr-FR" sz="1200" b="1" dirty="0">
                <a:ea typeface="Calibri" panose="020F0502020204030204" pitchFamily="34" charset="0"/>
                <a:cs typeface="Calibri" panose="020F0502020204030204" pitchFamily="34" charset="0"/>
              </a:rPr>
              <a:t>.  Ces actions ont déjà été engagées pour 2023 et se poursuivront sur 2024.</a:t>
            </a:r>
          </a:p>
          <a:p>
            <a:pPr marL="342900" indent="-342900" algn="just">
              <a:lnSpc>
                <a:spcPct val="115000"/>
              </a:lnSpc>
              <a:buFont typeface="Marianne" panose="02000000000000000000" pitchFamily="50" charset="0"/>
              <a:buChar char="-"/>
            </a:pPr>
            <a:endParaRPr lang="fr-F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C4504DF-CFE5-1DF2-AAFD-478CB4C28DA8}"/>
              </a:ext>
            </a:extLst>
          </p:cNvPr>
          <p:cNvSpPr txBox="1"/>
          <p:nvPr/>
        </p:nvSpPr>
        <p:spPr>
          <a:xfrm>
            <a:off x="4216869" y="3280044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/>
              <a:t>*Les fonctionnaires détachés sous contrat sont répertoriés par le Ministère dans la catégorie « contractuels ».</a:t>
            </a:r>
          </a:p>
        </p:txBody>
      </p:sp>
    </p:spTree>
    <p:extLst>
      <p:ext uri="{BB962C8B-B14F-4D97-AF65-F5344CB8AC3E}">
        <p14:creationId xmlns:p14="http://schemas.microsoft.com/office/powerpoint/2010/main" val="26339732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APIJ">
      <a:dk1>
        <a:srgbClr val="1D1D1B"/>
      </a:dk1>
      <a:lt1>
        <a:sysClr val="window" lastClr="FFFFFF"/>
      </a:lt1>
      <a:dk2>
        <a:srgbClr val="00338D"/>
      </a:dk2>
      <a:lt2>
        <a:srgbClr val="9D9D9C"/>
      </a:lt2>
      <a:accent1>
        <a:srgbClr val="00338D"/>
      </a:accent1>
      <a:accent2>
        <a:srgbClr val="EF4135"/>
      </a:accent2>
      <a:accent3>
        <a:srgbClr val="9D9D9C"/>
      </a:accent3>
      <a:accent4>
        <a:srgbClr val="9BBB59"/>
      </a:accent4>
      <a:accent5>
        <a:srgbClr val="8064A2"/>
      </a:accent5>
      <a:accent6>
        <a:srgbClr val="F79646"/>
      </a:accent6>
      <a:hlink>
        <a:srgbClr val="EF413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</TotalTime>
  <Words>561</Words>
  <Application>Microsoft Office PowerPoint</Application>
  <PresentationFormat>Affichage à l'écran (16:10)</PresentationFormat>
  <Paragraphs>51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Marianne</vt:lpstr>
      <vt:lpstr>Wingdings</vt:lpstr>
      <vt:lpstr>Thème Office</vt:lpstr>
      <vt:lpstr>index Egalite professionnelle femmes hommes APIJ -2024 au titre de 2023</vt:lpstr>
      <vt:lpstr>Le contexte</vt:lpstr>
      <vt:lpstr>Le contexte (suite)</vt:lpstr>
      <vt:lpstr>Le contexte (suite)</vt:lpstr>
      <vt:lpstr>Calcul de l’index Egalité APIJ 2024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BLANCHARD Guilhem</dc:creator>
  <cp:lastModifiedBy>MORAES Marion</cp:lastModifiedBy>
  <cp:revision>83</cp:revision>
  <cp:lastPrinted>2023-12-19T15:03:10Z</cp:lastPrinted>
  <dcterms:created xsi:type="dcterms:W3CDTF">2020-07-02T13:25:33Z</dcterms:created>
  <dcterms:modified xsi:type="dcterms:W3CDTF">2024-09-25T09:36:11Z</dcterms:modified>
</cp:coreProperties>
</file>